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1" r:id="rId3"/>
    <p:sldId id="258" r:id="rId4"/>
    <p:sldId id="262" r:id="rId5"/>
    <p:sldId id="263" r:id="rId6"/>
    <p:sldId id="264" r:id="rId7"/>
    <p:sldId id="270" r:id="rId8"/>
    <p:sldId id="267" r:id="rId9"/>
    <p:sldId id="268" r:id="rId10"/>
    <p:sldId id="269" r:id="rId11"/>
    <p:sldId id="265" r:id="rId12"/>
    <p:sldId id="260" r:id="rId13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11" d="100"/>
          <a:sy n="111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s-ES"/>
        </a:p>
      </dgm:t>
    </dgm:pt>
    <dgm:pt modelId="{316338DE-69AA-43B5-842C-BF8673969F92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s-ES" dirty="0"/>
            <a:t>Año 1981 </a:t>
          </a:r>
          <a:r>
            <a:rPr lang="es-ES" b="1" i="0" dirty="0"/>
            <a:t>Dr. </a:t>
          </a:r>
          <a:r>
            <a:rPr lang="es-ES" b="1" i="0" dirty="0" err="1"/>
            <a:t>Hideo</a:t>
          </a:r>
          <a:r>
            <a:rPr lang="es-ES" b="1" i="0" dirty="0"/>
            <a:t> Kodama</a:t>
          </a:r>
          <a:r>
            <a:rPr lang="es-ES" b="0" i="0" dirty="0"/>
            <a:t> del Instituto Municipal de Investigación Industrial, en Nagoya, Japón.</a:t>
          </a:r>
          <a:endParaRPr lang="es-ES" dirty="0"/>
        </a:p>
        <a:p>
          <a:pPr algn="l">
            <a:lnSpc>
              <a:spcPct val="100000"/>
            </a:lnSpc>
          </a:pPr>
          <a:r>
            <a:rPr lang="es-ES" dirty="0"/>
            <a:t>Solicita patente de prototipado rápido con rayos láser y resina fotosensible. Abandonada por falta de fondos.</a:t>
          </a:r>
        </a:p>
      </dgm:t>
    </dgm:pt>
    <dgm:pt modelId="{AC5BAA2F-DC3C-4F6C-8DB0-C9CB41086615}" type="parTrans" cxnId="{F8BAB92F-F299-4B45-980C-9DDF8B23F4A2}">
      <dgm:prSet/>
      <dgm:spPr/>
      <dgm:t>
        <a:bodyPr/>
        <a:lstStyle/>
        <a:p>
          <a:endParaRPr lang="es-ES"/>
        </a:p>
      </dgm:t>
    </dgm:pt>
    <dgm:pt modelId="{F5892989-B98F-4718-B388-2695150548F7}" type="sibTrans" cxnId="{F8BAB92F-F299-4B45-980C-9DDF8B23F4A2}">
      <dgm:prSet/>
      <dgm:spPr/>
      <dgm:t>
        <a:bodyPr/>
        <a:lstStyle/>
        <a:p>
          <a:endParaRPr lang="es-E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3D0AC5A1-5D5D-4701-AB90-2134D68B8C7C}" type="pres">
      <dgm:prSet presAssocID="{316338DE-69AA-43B5-842C-BF8673969F92}" presName="compNode" presStyleCnt="0"/>
      <dgm:spPr/>
    </dgm:pt>
    <dgm:pt modelId="{298A81B7-B6CD-4EB5-82D4-04725AB74CD9}" type="pres">
      <dgm:prSet presAssocID="{316338DE-69AA-43B5-842C-BF8673969F92}" presName="iconRect" presStyleLbl="node1" presStyleIdx="0" presStyleCnt="1" custScaleX="111670" custScaleY="105579" custLinFactNeighborX="-17862" custLinFactNeighborY="-12104"/>
      <dgm:spPr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25000" r="-25000"/>
          </a:stretch>
        </a:blipFill>
      </dgm:spPr>
    </dgm:pt>
    <dgm:pt modelId="{B7CEE75F-AA6F-4FE4-A4AF-12370C397B4B}" type="pres">
      <dgm:prSet presAssocID="{316338DE-69AA-43B5-842C-BF8673969F92}" presName="spaceRect" presStyleCnt="0"/>
      <dgm:spPr/>
    </dgm:pt>
    <dgm:pt modelId="{47FA7F0F-A7FE-4758-8D7A-8A3A28B153E6}" type="pres">
      <dgm:prSet presAssocID="{316338DE-69AA-43B5-842C-BF8673969F92}" presName="textRect" presStyleLbl="revTx" presStyleIdx="0" presStyleCnt="1" custScaleX="255323" custScaleY="336164" custLinFactY="40589" custLinFactNeighborX="-29910" custLinFactNeighborY="100000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8BAB92F-F299-4B45-980C-9DDF8B23F4A2}" srcId="{7D9C16A6-8C48-4165-8DAF-8C957C12A8FA}" destId="{316338DE-69AA-43B5-842C-BF8673969F92}" srcOrd="0" destOrd="0" parTransId="{AC5BAA2F-DC3C-4F6C-8DB0-C9CB41086615}" sibTransId="{F5892989-B98F-4718-B388-2695150548F7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5D6402EA-1FD5-4428-AACB-C4E5B78EAA41}" type="presOf" srcId="{316338DE-69AA-43B5-842C-BF8673969F92}" destId="{47FA7F0F-A7FE-4758-8D7A-8A3A28B153E6}" srcOrd="0" destOrd="0" presId="urn:microsoft.com/office/officeart/2018/2/layout/IconLabelList"/>
    <dgm:cxn modelId="{82F81566-AEF1-4802-AD7F-9307D10F98B4}" type="presParOf" srcId="{8994D886-A75F-411A-A9D7-D31991FF12BD}" destId="{3D0AC5A1-5D5D-4701-AB90-2134D68B8C7C}" srcOrd="0" destOrd="0" presId="urn:microsoft.com/office/officeart/2018/2/layout/IconLabelList"/>
    <dgm:cxn modelId="{97C54B26-1180-40E6-8973-85DCF797C7BE}" type="presParOf" srcId="{3D0AC5A1-5D5D-4701-AB90-2134D68B8C7C}" destId="{298A81B7-B6CD-4EB5-82D4-04725AB74CD9}" srcOrd="0" destOrd="0" presId="urn:microsoft.com/office/officeart/2018/2/layout/IconLabelList"/>
    <dgm:cxn modelId="{961C1F34-54E7-4E1A-A371-C4692804038D}" type="presParOf" srcId="{3D0AC5A1-5D5D-4701-AB90-2134D68B8C7C}" destId="{B7CEE75F-AA6F-4FE4-A4AF-12370C397B4B}" srcOrd="1" destOrd="0" presId="urn:microsoft.com/office/officeart/2018/2/layout/IconLabelList"/>
    <dgm:cxn modelId="{A20D6404-FA72-4725-8407-69B60A1BFDAA}" type="presParOf" srcId="{3D0AC5A1-5D5D-4701-AB90-2134D68B8C7C}" destId="{47FA7F0F-A7FE-4758-8D7A-8A3A28B153E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8A81B7-B6CD-4EB5-82D4-04725AB74CD9}">
      <dsp:nvSpPr>
        <dsp:cNvPr id="0" name=""/>
        <dsp:cNvSpPr/>
      </dsp:nvSpPr>
      <dsp:spPr>
        <a:xfrm>
          <a:off x="4108421" y="222391"/>
          <a:ext cx="2131291" cy="2015041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25000" r="-25000"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A7F0F-A7FE-4758-8D7A-8A3A28B153E6}">
      <dsp:nvSpPr>
        <dsp:cNvPr id="0" name=""/>
        <dsp:cNvSpPr/>
      </dsp:nvSpPr>
      <dsp:spPr>
        <a:xfrm>
          <a:off x="0" y="2482360"/>
          <a:ext cx="10828886" cy="2420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3400" kern="1200" dirty="0"/>
            <a:t>Año 1981 </a:t>
          </a:r>
          <a:r>
            <a:rPr lang="es-ES" sz="3400" b="1" i="0" kern="1200" dirty="0"/>
            <a:t>Dr. </a:t>
          </a:r>
          <a:r>
            <a:rPr lang="es-ES" sz="3400" b="1" i="0" kern="1200" dirty="0" err="1"/>
            <a:t>Hideo</a:t>
          </a:r>
          <a:r>
            <a:rPr lang="es-ES" sz="3400" b="1" i="0" kern="1200" dirty="0"/>
            <a:t> Kodama</a:t>
          </a:r>
          <a:r>
            <a:rPr lang="es-ES" sz="3400" b="0" i="0" kern="1200" dirty="0"/>
            <a:t> del Instituto Municipal de Investigación Industrial, en Nagoya, Japón.</a:t>
          </a:r>
          <a:endParaRPr lang="es-ES" sz="3400" kern="1200" dirty="0"/>
        </a:p>
        <a:p>
          <a:pPr lvl="0" algn="l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3400" kern="1200" dirty="0"/>
            <a:t>Solicita patente de prototipado rápido con rayos láser y resina fotosensible. Abandonada por falta de fondos.</a:t>
          </a:r>
        </a:p>
      </dsp:txBody>
      <dsp:txXfrm>
        <a:off x="0" y="2482360"/>
        <a:ext cx="10828886" cy="2420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o de lista de etiquetas"/>
  <dgm:desc val="Se usa para mostrar fragmentos no secuenciales o agrupados de información acompañados de elementos visuales relacionados. Funciona mejor con iconos o imágenes pequeñas con leyendas de texto breve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62B80FE-187A-4085-BD71-F0873FF7BD68}" type="datetime1">
              <a:rPr lang="es-ES" smtClean="0"/>
              <a:t>16/08/2023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59A2BD-4571-4110-BB3E-5D004DE434FA}" type="datetime1">
              <a:rPr lang="es-ES" noProof="0" smtClean="0"/>
              <a:t>16/08/2023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82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3287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2966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6038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3382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2126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8624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0237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663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409C0D2-15DE-4FAC-845B-C48979FFAEB9}" type="datetime1">
              <a:rPr lang="es-ES" noProof="0" smtClean="0"/>
              <a:t>16/08/2023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F9F163-DD03-4353-882E-CE0F9A80F1C3}" type="datetime1">
              <a:rPr lang="es-ES" noProof="0" smtClean="0"/>
              <a:t>16/08/2023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D2FF54C-EA2F-453C-857C-5C9ADB86CB43}" type="datetime1">
              <a:rPr lang="es-ES" noProof="0" smtClean="0"/>
              <a:t>16/08/2023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670FF6-52DC-429F-9C56-6A1BF295232E}" type="datetime1">
              <a:rPr lang="es-ES" noProof="0" smtClean="0"/>
              <a:t>16/08/2023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5E27922-51B6-4B96-9C28-2CD2060AE75A}" type="datetime1">
              <a:rPr lang="es-ES" noProof="0" smtClean="0"/>
              <a:t>16/08/2023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ECF5D1-1C98-40FD-9D65-EED7644802B9}" type="datetime1">
              <a:rPr lang="es-ES" noProof="0" smtClean="0"/>
              <a:t>16/08/2023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56C746-EB55-4634-AD93-A9FF2473885C}" type="datetime1">
              <a:rPr lang="es-ES" noProof="0" smtClean="0"/>
              <a:t>16/08/2023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051F13-F75A-440F-BED7-E2004746A95F}" type="datetime1">
              <a:rPr lang="es-ES" noProof="0" smtClean="0"/>
              <a:t>16/08/2023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7A2E7D-666A-420B-9042-959E1D47E21D}" type="datetime1">
              <a:rPr lang="es-ES" noProof="0" smtClean="0"/>
              <a:t>16/08/2023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403F12F-0E67-4CAB-8DFD-26DCD4A99D59}" type="datetime1">
              <a:rPr lang="es-ES" noProof="0" smtClean="0"/>
              <a:t>16/08/2023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9DA8C-1A59-4B91-B9EA-509377CD0E23}" type="datetime1">
              <a:rPr lang="es-ES" noProof="0" smtClean="0"/>
              <a:t>16/08/2023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A3DF7BF2-42BB-439B-88AA-F60334FF1291}" type="datetime1">
              <a:rPr lang="es-ES" noProof="0" smtClean="0"/>
              <a:t>16/08/2023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fab.io/es/blog/historia-impresion-3d/" TargetMode="External"/><Relationship Id="rId7" Type="http://schemas.openxmlformats.org/officeDocument/2006/relationships/hyperlink" Target="https://solectroshop.com/es/blog/tecnologias-de-impresoras-3d-y-sus-diferencias--n78#:~:text=Impresoras%20de%20resina%20-%20SLA%2C%20DLP%20y%20LCD,...%204%20Resumen%20Impresoras%20de%20resina%3A%203.%2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thingiverse.com/" TargetMode="External"/><Relationship Id="rId5" Type="http://schemas.openxmlformats.org/officeDocument/2006/relationships/hyperlink" Target="https://www.3ds.com/es/make/guide/process/3d-printing" TargetMode="External"/><Relationship Id="rId4" Type="http://schemas.openxmlformats.org/officeDocument/2006/relationships/hyperlink" Target="https://abax3dtech.com/2020/07/24/historia-de-la-impresora-3d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-18025" y="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3764604"/>
            <a:ext cx="10993549" cy="1702640"/>
          </a:xfrm>
        </p:spPr>
        <p:txBody>
          <a:bodyPr rtlCol="0">
            <a:noAutofit/>
          </a:bodyPr>
          <a:lstStyle/>
          <a:p>
            <a:pPr rtl="0"/>
            <a:r>
              <a:rPr lang="es-ES" sz="4800" dirty="0">
                <a:solidFill>
                  <a:schemeClr val="bg1"/>
                </a:solidFill>
              </a:rPr>
              <a:t>Introducción a la impresión 3d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722" y="5996407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>
                <a:solidFill>
                  <a:srgbClr val="7CEBFF"/>
                </a:solidFill>
              </a:rPr>
              <a:t>sgto</a:t>
            </a:r>
            <a:r>
              <a:rPr lang="es-ES" dirty="0">
                <a:solidFill>
                  <a:srgbClr val="7CEBFF"/>
                </a:solidFill>
              </a:rPr>
              <a:t> 1º Carlos </a:t>
            </a:r>
            <a:r>
              <a:rPr lang="es-ES" dirty="0" err="1">
                <a:solidFill>
                  <a:srgbClr val="7CEBFF"/>
                </a:solidFill>
              </a:rPr>
              <a:t>fco.</a:t>
            </a:r>
            <a:r>
              <a:rPr lang="es-ES" dirty="0">
                <a:solidFill>
                  <a:srgbClr val="7CEBFF"/>
                </a:solidFill>
              </a:rPr>
              <a:t> Caruncho serrano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5B5C46BD-86F3-69A1-760E-6216C32136D7}"/>
              </a:ext>
            </a:extLst>
          </p:cNvPr>
          <p:cNvSpPr txBox="1">
            <a:spLocks/>
          </p:cNvSpPr>
          <p:nvPr/>
        </p:nvSpPr>
        <p:spPr>
          <a:xfrm>
            <a:off x="733594" y="5619646"/>
            <a:ext cx="10993546" cy="484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7CEBFF"/>
                </a:solidFill>
              </a:rPr>
              <a:t>Conceptos básicos para empezar a conocer este mundo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FFFEFF"/>
                </a:solidFill>
              </a:rPr>
              <a:t>APLICACIOCIONES ACTUALES y futuras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23DCA0-186F-7D57-D60D-92E0E909FDF1}"/>
              </a:ext>
            </a:extLst>
          </p:cNvPr>
          <p:cNvSpPr txBox="1"/>
          <p:nvPr/>
        </p:nvSpPr>
        <p:spPr>
          <a:xfrm>
            <a:off x="514934" y="2073410"/>
            <a:ext cx="11677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JUEGOS DE MESA: </a:t>
            </a:r>
            <a:r>
              <a:rPr lang="es-ES" sz="3200" dirty="0"/>
              <a:t>impresión de miniaturas, partes de juegos, escenografía.</a:t>
            </a:r>
          </a:p>
          <a:p>
            <a:endParaRPr lang="es-ES" sz="3200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960C985-3754-A630-9116-A439667E77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122" name="Picture 2" descr="Vampire Fighter Miniature Male Flail for D&amp;D Dungeons | Etsy">
            <a:extLst>
              <a:ext uri="{FF2B5EF4-FFF2-40B4-BE49-F238E27FC236}">
                <a16:creationId xmlns:a16="http://schemas.microsoft.com/office/drawing/2014/main" id="{82052C0A-735F-4D27-7D7B-B38ADE79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94" y="3141784"/>
            <a:ext cx="3338706" cy="333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C485505-28B2-AD58-7CDB-3A5F5F314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022" y="3276600"/>
            <a:ext cx="4215266" cy="31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0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FFFEFF"/>
                </a:solidFill>
              </a:rPr>
              <a:t>BIBLIOGRAFIA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23DCA0-186F-7D57-D60D-92E0E909FDF1}"/>
              </a:ext>
            </a:extLst>
          </p:cNvPr>
          <p:cNvSpPr txBox="1"/>
          <p:nvPr/>
        </p:nvSpPr>
        <p:spPr>
          <a:xfrm>
            <a:off x="376389" y="2204349"/>
            <a:ext cx="1122912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hlinkClick r:id="rId3"/>
              </a:rPr>
              <a:t>La Historia de la impresión 3D – </a:t>
            </a:r>
            <a:r>
              <a:rPr lang="es-ES" sz="3200" dirty="0" err="1">
                <a:hlinkClick r:id="rId3"/>
              </a:rPr>
              <a:t>Bitfab</a:t>
            </a: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hlinkClick r:id="rId4"/>
              </a:rPr>
              <a:t>La historia de la impresora 3D: los orígenes de las primeras máquinas</a:t>
            </a: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hlinkClick r:id="rId5"/>
              </a:rPr>
              <a:t>Impresión 3D, ¿qué es y cómo funciona? | Dassault </a:t>
            </a:r>
            <a:r>
              <a:rPr lang="es-ES" sz="3200" dirty="0" err="1">
                <a:hlinkClick r:id="rId5"/>
              </a:rPr>
              <a:t>Systèmes</a:t>
            </a:r>
            <a:r>
              <a:rPr lang="es-ES" sz="3200" dirty="0">
                <a:hlinkClick r:id="rId5"/>
              </a:rPr>
              <a:t>® (3ds.com)</a:t>
            </a: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hlinkClick r:id="rId6"/>
              </a:rPr>
              <a:t>https://www.thingiverse.com/</a:t>
            </a: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hlinkClick r:id="rId7"/>
              </a:rPr>
              <a:t>Tecnologías de impresoras 3D y sus diferencias (solectroshop.com)</a:t>
            </a:r>
            <a:endParaRPr lang="es-ES" sz="3200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960C985-3754-A630-9116-A439667E77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4560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es-ES">
                <a:solidFill>
                  <a:srgbClr val="FFFFFF"/>
                </a:solidFill>
              </a:rPr>
              <a:t>Gracias</a:t>
            </a:r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FFFEFF"/>
                </a:solidFill>
              </a:rPr>
              <a:t>Origen de la impresión 3d</a:t>
            </a:r>
          </a:p>
        </p:txBody>
      </p:sp>
      <p:graphicFrame>
        <p:nvGraphicFramePr>
          <p:cNvPr id="4" name="Marcador de contenido 3" descr="Gráfico de SmartArt, icono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7963117"/>
              </p:ext>
            </p:extLst>
          </p:nvPr>
        </p:nvGraphicFramePr>
        <p:xfrm>
          <a:off x="581025" y="1819072"/>
          <a:ext cx="11029950" cy="4902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FFFEFF"/>
                </a:solidFill>
              </a:rPr>
              <a:t>Origen de la impresión 3d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260D945-A706-1A18-7EBC-8F8252A6E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139850"/>
            <a:ext cx="5422392" cy="36330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sz="3200" b="1" dirty="0"/>
              <a:t>Década de los 80 – Francia</a:t>
            </a:r>
          </a:p>
          <a:p>
            <a:r>
              <a:rPr lang="fr-FR" sz="3200" dirty="0"/>
              <a:t>Jean-Claude André, Olivier de Witte y Alain le </a:t>
            </a:r>
            <a:r>
              <a:rPr lang="fr-FR" sz="3200" dirty="0" err="1"/>
              <a:t>Méhauté</a:t>
            </a:r>
            <a:r>
              <a:rPr lang="fr-FR" sz="3200" dirty="0"/>
              <a:t>, p</a:t>
            </a:r>
            <a:r>
              <a:rPr lang="es-ES" sz="3200" dirty="0" err="1"/>
              <a:t>resentaron</a:t>
            </a:r>
            <a:r>
              <a:rPr lang="es-ES" sz="3200" dirty="0"/>
              <a:t> una solicitud de patente que tampoco llegó a obtener financiación por falta de áreas de aplicación y financiación.</a:t>
            </a:r>
          </a:p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19F2CFC-0200-6BD4-8026-1BC4AA41B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83" t="3980" r="-3371" b="-3980"/>
          <a:stretch/>
        </p:blipFill>
        <p:spPr>
          <a:xfrm>
            <a:off x="131430" y="1990221"/>
            <a:ext cx="6056987" cy="461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FFFEFF"/>
                </a:solidFill>
              </a:rPr>
              <a:t>Origen de la impresión 3d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260D945-A706-1A18-7EBC-8F8252A6E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39013" y="2042843"/>
            <a:ext cx="5422392" cy="3633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200" b="1" dirty="0"/>
              <a:t>Año 1984</a:t>
            </a:r>
          </a:p>
          <a:p>
            <a:r>
              <a:rPr lang="es-ES" sz="3200" dirty="0"/>
              <a:t>Charles Hull inventa la </a:t>
            </a:r>
            <a:r>
              <a:rPr lang="es-ES" sz="3200" b="1" dirty="0" err="1"/>
              <a:t>estereolitrografía</a:t>
            </a:r>
            <a:r>
              <a:rPr lang="es-ES" sz="3200" b="1" dirty="0"/>
              <a:t>, </a:t>
            </a:r>
            <a:r>
              <a:rPr lang="es-ES" sz="3200" dirty="0"/>
              <a:t>es decir, la impresión de objetos 3D a partir de datos digitales.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8783B0-34FD-7910-7B93-E3DEEA69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39" y="2042843"/>
            <a:ext cx="4622574" cy="463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81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FFFEFF"/>
                </a:solidFill>
              </a:rPr>
              <a:t>estereolitografía</a:t>
            </a:r>
            <a:endParaRPr lang="es-ES" dirty="0"/>
          </a:p>
        </p:txBody>
      </p:sp>
      <p:pic>
        <p:nvPicPr>
          <p:cNvPr id="1026" name="Picture 2" descr="Binary gif 2 » GIF Images Download">
            <a:extLst>
              <a:ext uri="{FF2B5EF4-FFF2-40B4-BE49-F238E27FC236}">
                <a16:creationId xmlns:a16="http://schemas.microsoft.com/office/drawing/2014/main" id="{FF8012C5-A215-3FD9-0696-FB2A7AA2F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54"/>
          <a:stretch/>
        </p:blipFill>
        <p:spPr bwMode="auto">
          <a:xfrm>
            <a:off x="362038" y="2443510"/>
            <a:ext cx="3245686" cy="337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A6280590-9FFE-3BA7-905E-34B7B91F87F9}"/>
              </a:ext>
            </a:extLst>
          </p:cNvPr>
          <p:cNvSpPr/>
          <p:nvPr/>
        </p:nvSpPr>
        <p:spPr>
          <a:xfrm>
            <a:off x="4351646" y="3637044"/>
            <a:ext cx="1978429" cy="988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77496A4-2389-D2DE-7D99-D4B82AE41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7" t="-3418" r="18730" b="3418"/>
          <a:stretch/>
        </p:blipFill>
        <p:spPr bwMode="auto">
          <a:xfrm>
            <a:off x="7073998" y="1997367"/>
            <a:ext cx="4755964" cy="436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368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FFFEFF"/>
                </a:solidFill>
              </a:rPr>
              <a:t>TIPOS PRINCIPALES DE </a:t>
            </a:r>
            <a:r>
              <a:rPr lang="es-ES" dirty="0" err="1">
                <a:solidFill>
                  <a:srgbClr val="FFFEFF"/>
                </a:solidFill>
              </a:rPr>
              <a:t>IMPRESión</a:t>
            </a:r>
            <a:r>
              <a:rPr lang="es-ES" dirty="0">
                <a:solidFill>
                  <a:srgbClr val="FFFEFF"/>
                </a:solidFill>
              </a:rPr>
              <a:t> 3D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23DCA0-186F-7D57-D60D-92E0E909FDF1}"/>
              </a:ext>
            </a:extLst>
          </p:cNvPr>
          <p:cNvSpPr txBox="1"/>
          <p:nvPr/>
        </p:nvSpPr>
        <p:spPr>
          <a:xfrm>
            <a:off x="376389" y="1932001"/>
            <a:ext cx="112291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FDM o FFF: </a:t>
            </a:r>
            <a:r>
              <a:rPr lang="es-ES" sz="3200" dirty="0"/>
              <a:t>funden plástico en una boquilla que deja caer capas unas sobre otras, fundiéndose al enfriarse.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960C985-3754-A630-9116-A439667E77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0" name="Picture 12" descr="In3dlaocai">
            <a:extLst>
              <a:ext uri="{FF2B5EF4-FFF2-40B4-BE49-F238E27FC236}">
                <a16:creationId xmlns:a16="http://schemas.microsoft.com/office/drawing/2014/main" id="{5493E87D-99B3-4967-BA0D-8625B13A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01" y="3009219"/>
            <a:ext cx="6210647" cy="349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C3B576D-92F7-FA5A-4838-8DFD4712B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325" y="2897035"/>
            <a:ext cx="5086285" cy="38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20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FFFEFF"/>
                </a:solidFill>
              </a:rPr>
              <a:t>TIPOS PRINCIPALES DE </a:t>
            </a:r>
            <a:r>
              <a:rPr lang="es-ES" dirty="0" err="1">
                <a:solidFill>
                  <a:srgbClr val="FFFEFF"/>
                </a:solidFill>
              </a:rPr>
              <a:t>IMPRESión</a:t>
            </a:r>
            <a:r>
              <a:rPr lang="es-ES" dirty="0">
                <a:solidFill>
                  <a:srgbClr val="FFFEFF"/>
                </a:solidFill>
              </a:rPr>
              <a:t> 3D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23DCA0-186F-7D57-D60D-92E0E909FDF1}"/>
              </a:ext>
            </a:extLst>
          </p:cNvPr>
          <p:cNvSpPr txBox="1"/>
          <p:nvPr/>
        </p:nvSpPr>
        <p:spPr>
          <a:xfrm>
            <a:off x="376389" y="1932001"/>
            <a:ext cx="112291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SLA: </a:t>
            </a:r>
            <a:r>
              <a:rPr lang="es-ES" sz="3200" dirty="0"/>
              <a:t>Tecnología de impresión 3d mediante estereolitografía o lo que comúnmente llamamos resina</a:t>
            </a:r>
            <a:r>
              <a:rPr lang="es-ES" sz="3200" b="1" dirty="0"/>
              <a:t>. </a:t>
            </a:r>
            <a:r>
              <a:rPr lang="es-ES" sz="3200" dirty="0"/>
              <a:t>Tiene varios subtipos.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960C985-3754-A630-9116-A439667E77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Imagen 5" descr="Imagen que contiene interior, mano, espejo, tabla">
            <a:extLst>
              <a:ext uri="{FF2B5EF4-FFF2-40B4-BE49-F238E27FC236}">
                <a16:creationId xmlns:a16="http://schemas.microsoft.com/office/drawing/2014/main" id="{1DA85C67-F6EC-BE95-6046-2E8107617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43" y="3428999"/>
            <a:ext cx="4798832" cy="2699343"/>
          </a:xfrm>
          <a:prstGeom prst="rect">
            <a:avLst/>
          </a:prstGeom>
        </p:spPr>
      </p:pic>
      <p:pic>
        <p:nvPicPr>
          <p:cNvPr id="6146" name="Picture 2" descr="Erik Morkai – Conversion and Painting Guide | Space wolves, Warhammer ...">
            <a:extLst>
              <a:ext uri="{FF2B5EF4-FFF2-40B4-BE49-F238E27FC236}">
                <a16:creationId xmlns:a16="http://schemas.microsoft.com/office/drawing/2014/main" id="{A72BE1A4-75B3-4C61-C3F0-EEDB2B6F4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525" y="3009219"/>
            <a:ext cx="3356857" cy="335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02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FFFEFF"/>
                </a:solidFill>
              </a:rPr>
              <a:t>APLICACIOCIONES ACTUALES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23DCA0-186F-7D57-D60D-92E0E909FDF1}"/>
              </a:ext>
            </a:extLst>
          </p:cNvPr>
          <p:cNvSpPr txBox="1"/>
          <p:nvPr/>
        </p:nvSpPr>
        <p:spPr>
          <a:xfrm>
            <a:off x="376389" y="1932001"/>
            <a:ext cx="116770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MEDICINA: </a:t>
            </a:r>
            <a:r>
              <a:rPr lang="es-ES" sz="3200" dirty="0"/>
              <a:t>Fabricación de prótesis y órganos artificiales.</a:t>
            </a:r>
          </a:p>
          <a:p>
            <a:endParaRPr lang="es-ES" sz="3200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960C985-3754-A630-9116-A439667E77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078" name="Picture 6" descr="La impresión 3D en la medicina, una herramienta para salvar nuestras vidas  - 3Dnatives">
            <a:extLst>
              <a:ext uri="{FF2B5EF4-FFF2-40B4-BE49-F238E27FC236}">
                <a16:creationId xmlns:a16="http://schemas.microsoft.com/office/drawing/2014/main" id="{DF29675F-9B69-BBE7-09C6-407DBFEC0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3009219"/>
            <a:ext cx="5524500" cy="324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l futuro de la impresión 3D en medicina - Blog de Rotolia">
            <a:extLst>
              <a:ext uri="{FF2B5EF4-FFF2-40B4-BE49-F238E27FC236}">
                <a16:creationId xmlns:a16="http://schemas.microsoft.com/office/drawing/2014/main" id="{0E7F4BDE-4227-FCE7-8A91-4E966703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375" y="3009219"/>
            <a:ext cx="5526305" cy="323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858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FFFEFF"/>
                </a:solidFill>
              </a:rPr>
              <a:t>APLICACIOCIONES ACTUALES y futuras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23DCA0-186F-7D57-D60D-92E0E909FDF1}"/>
              </a:ext>
            </a:extLst>
          </p:cNvPr>
          <p:cNvSpPr txBox="1"/>
          <p:nvPr/>
        </p:nvSpPr>
        <p:spPr>
          <a:xfrm>
            <a:off x="514934" y="2073410"/>
            <a:ext cx="116770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INGENIERIA: </a:t>
            </a:r>
            <a:r>
              <a:rPr lang="es-ES" sz="3200" dirty="0"/>
              <a:t>aplicaciones en cualquier ámbito de desarrollo. .</a:t>
            </a:r>
          </a:p>
          <a:p>
            <a:endParaRPr lang="es-ES" sz="3200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960C985-3754-A630-9116-A439667E77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098" name="Picture 2" descr="La impresión 3D y la industria automotriz: Lo que necesita saber. - Blog -  Intelligy 2022">
            <a:extLst>
              <a:ext uri="{FF2B5EF4-FFF2-40B4-BE49-F238E27FC236}">
                <a16:creationId xmlns:a16="http://schemas.microsoft.com/office/drawing/2014/main" id="{2B34E2ED-569E-9D4E-3CB8-08B218558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20" y="3025571"/>
            <a:ext cx="499157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rimer cohete impreso en 3D listo para salir al espacio – DW – 08/03/2023">
            <a:extLst>
              <a:ext uri="{FF2B5EF4-FFF2-40B4-BE49-F238E27FC236}">
                <a16:creationId xmlns:a16="http://schemas.microsoft.com/office/drawing/2014/main" id="{92B41806-6D76-D707-2F80-8A999C658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88" y="3429000"/>
            <a:ext cx="6096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34930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669_TF56390039_Win32" id="{730493DC-5911-4636-A693-50D9F311C5D4}" vid="{C48B9032-91E5-4062-92EA-18F233085F2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{F0D7F0A5-F173-4AB0-AF14-764E18763652}tf56390039_win32</Template>
  <TotalTime>312</TotalTime>
  <Words>261</Words>
  <Application>Microsoft Office PowerPoint</Application>
  <PresentationFormat>Panorámica</PresentationFormat>
  <Paragraphs>42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Gill Sans MT</vt:lpstr>
      <vt:lpstr>Wingdings 2</vt:lpstr>
      <vt:lpstr>Dividendo</vt:lpstr>
      <vt:lpstr>Introducción a la impresión 3d</vt:lpstr>
      <vt:lpstr>Origen de la impresión 3d</vt:lpstr>
      <vt:lpstr>Origen de la impresión 3d</vt:lpstr>
      <vt:lpstr>Origen de la impresión 3d</vt:lpstr>
      <vt:lpstr>estereolitografía</vt:lpstr>
      <vt:lpstr>TIPOS PRINCIPALES DE IMPRESión 3D</vt:lpstr>
      <vt:lpstr>TIPOS PRINCIPALES DE IMPRESión 3D</vt:lpstr>
      <vt:lpstr>APLICACIOCIONES ACTUALES</vt:lpstr>
      <vt:lpstr>APLICACIOCIONES ACTUALES y futuras</vt:lpstr>
      <vt:lpstr>APLICACIOCIONES ACTUALES y futuras</vt:lpstr>
      <vt:lpstr>BIBLIOGRAFIA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 impresión 3d</dc:title>
  <dc:creator>Carlos Tadeus</dc:creator>
  <cp:lastModifiedBy>Tadeus</cp:lastModifiedBy>
  <cp:revision>2</cp:revision>
  <dcterms:created xsi:type="dcterms:W3CDTF">2023-06-26T06:52:50Z</dcterms:created>
  <dcterms:modified xsi:type="dcterms:W3CDTF">2023-08-15T23:29:07Z</dcterms:modified>
</cp:coreProperties>
</file>